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307" r:id="rId2"/>
    <p:sldId id="383" r:id="rId3"/>
    <p:sldId id="394" r:id="rId4"/>
    <p:sldId id="395" r:id="rId5"/>
    <p:sldId id="391" r:id="rId6"/>
    <p:sldId id="392" r:id="rId7"/>
    <p:sldId id="398" r:id="rId8"/>
    <p:sldId id="393" r:id="rId9"/>
    <p:sldId id="289" r:id="rId10"/>
    <p:sldId id="386" r:id="rId11"/>
    <p:sldId id="302" r:id="rId12"/>
    <p:sldId id="388" r:id="rId13"/>
    <p:sldId id="389" r:id="rId14"/>
    <p:sldId id="390" r:id="rId15"/>
    <p:sldId id="385" r:id="rId16"/>
    <p:sldId id="397" r:id="rId17"/>
    <p:sldId id="396" r:id="rId18"/>
    <p:sldId id="36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5BC033-048A-4E0A-A068-CEEFAE7C86A4}">
  <a:tblStyle styleId="{D95BC033-048A-4E0A-A068-CEEFAE7C86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6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6900f7c60_27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6900f7c60_27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197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7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432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30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1851fd2e7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1851fd2e7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657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392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1851fd2e7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1851fd2e7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916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060105079_9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060105079_9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1851fd2e7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1851fd2e7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45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011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900f7c60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900f7c60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228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659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84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3186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4082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265500" y="3632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82200" y="4496601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pic>
        <p:nvPicPr>
          <p:cNvPr id="29" name="Google Shape;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20650" y="3627600"/>
            <a:ext cx="71757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220650" y="3627600"/>
            <a:ext cx="71757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40" name="Google Shape;4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00" y="281675"/>
            <a:ext cx="8554399" cy="31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7"/>
          <p:cNvSpPr txBox="1">
            <a:spLocks noGrp="1"/>
          </p:cNvSpPr>
          <p:nvPr>
            <p:ph type="title"/>
          </p:nvPr>
        </p:nvSpPr>
        <p:spPr>
          <a:xfrm>
            <a:off x="220650" y="3885550"/>
            <a:ext cx="4790139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Fermentabot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/>
              <a:t>Small-scale, digitally controlled fermentation</a:t>
            </a:r>
            <a:br>
              <a:rPr lang="en-US" sz="1800" b="0" dirty="0"/>
            </a:br>
            <a:r>
              <a:rPr lang="en-US" sz="1800" b="0" dirty="0"/>
              <a:t>for upcycling of food waste</a:t>
            </a:r>
            <a:endParaRPr sz="18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B0EAF-74EF-4E7D-B2A3-C26EBC1000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6052" y="135194"/>
            <a:ext cx="2831839" cy="3197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F065A2-245C-4616-BB88-C3CCC5F083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09" y="0"/>
            <a:ext cx="3221664" cy="34672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72;p163">
            <a:extLst>
              <a:ext uri="{FF2B5EF4-FFF2-40B4-BE49-F238E27FC236}">
                <a16:creationId xmlns:a16="http://schemas.microsoft.com/office/drawing/2014/main" id="{7F8E7D94-44EC-4BA2-AB47-99CB38043B27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4454732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Design Overview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SzPct val="92000"/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Environmental Chamber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Piezo Cooler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Fan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Heater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Humidifiers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Temp/Humidity Control System (with live readout)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2"/>
                </a:solidFill>
              </a:rPr>
              <a:t>Condensation Exit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/>
            </a:pP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sp>
        <p:nvSpPr>
          <p:cNvPr id="7" name="Google Shape;1172;p163">
            <a:extLst>
              <a:ext uri="{FF2B5EF4-FFF2-40B4-BE49-F238E27FC236}">
                <a16:creationId xmlns:a16="http://schemas.microsoft.com/office/drawing/2014/main" id="{F5F8FF8D-9867-49FC-82D8-68865A619F02}"/>
              </a:ext>
            </a:extLst>
          </p:cNvPr>
          <p:cNvSpPr txBox="1">
            <a:spLocks/>
          </p:cNvSpPr>
          <p:nvPr/>
        </p:nvSpPr>
        <p:spPr>
          <a:xfrm>
            <a:off x="3853606" y="3418634"/>
            <a:ext cx="360975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b="1" dirty="0"/>
          </a:p>
          <a:p>
            <a:pPr marL="228600" indent="-228600">
              <a:buClr>
                <a:schemeClr val="tx2">
                  <a:lumMod val="50000"/>
                </a:schemeClr>
              </a:buClr>
              <a:buSzPct val="92000"/>
              <a:buFont typeface="+mj-lt"/>
              <a:buAutoNum type="arabicPeriod" startAt="8"/>
            </a:pPr>
            <a:r>
              <a:rPr lang="en-US" sz="1200" dirty="0">
                <a:solidFill>
                  <a:schemeClr val="dk2"/>
                </a:solidFill>
              </a:rPr>
              <a:t>Insulated Food Pan Carrier 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 startAt="8"/>
            </a:pPr>
            <a:r>
              <a:rPr lang="en-US" sz="1200" dirty="0">
                <a:solidFill>
                  <a:schemeClr val="dk2"/>
                </a:solidFill>
              </a:rPr>
              <a:t>Food Pans (with cloth covers)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 startAt="8"/>
            </a:pPr>
            <a:r>
              <a:rPr lang="en-US" sz="1200" dirty="0">
                <a:solidFill>
                  <a:schemeClr val="dk2"/>
                </a:solidFill>
              </a:rPr>
              <a:t>Condensation Protectors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Font typeface="+mj-lt"/>
              <a:buAutoNum type="arabicPeriod" startAt="8"/>
            </a:pPr>
            <a:r>
              <a:rPr lang="en-US" sz="1200" dirty="0">
                <a:solidFill>
                  <a:schemeClr val="dk2"/>
                </a:solidFill>
              </a:rPr>
              <a:t>Humidifier Unit Refill Reservoir </a:t>
            </a:r>
          </a:p>
          <a:p>
            <a:pPr>
              <a:buClr>
                <a:schemeClr val="tx2">
                  <a:lumMod val="50000"/>
                </a:schemeClr>
              </a:buClr>
            </a:pP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E3997-594D-44B8-92C4-957CCC24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12791" y="584463"/>
            <a:ext cx="3418313" cy="2278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6E3369-C75F-4974-9BD3-259C3E2368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39" r="18061"/>
          <a:stretch/>
        </p:blipFill>
        <p:spPr>
          <a:xfrm>
            <a:off x="2743201" y="-1"/>
            <a:ext cx="3609758" cy="34183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2ADF18-A1CE-4988-8AA0-072DE447B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80"/>
          <a:stretch/>
        </p:blipFill>
        <p:spPr>
          <a:xfrm rot="16200000">
            <a:off x="5987833" y="433913"/>
            <a:ext cx="3433058" cy="256522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A780F5-E5F3-4EFF-9BE3-DF45E3DC8F6B}"/>
              </a:ext>
            </a:extLst>
          </p:cNvPr>
          <p:cNvCxnSpPr>
            <a:cxnSpLocks/>
          </p:cNvCxnSpPr>
          <p:nvPr/>
        </p:nvCxnSpPr>
        <p:spPr>
          <a:xfrm flipV="1">
            <a:off x="280704" y="1890411"/>
            <a:ext cx="792581" cy="31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DF1E8B-A1C0-4037-9331-AE850CB9F674}"/>
              </a:ext>
            </a:extLst>
          </p:cNvPr>
          <p:cNvCxnSpPr>
            <a:cxnSpLocks/>
          </p:cNvCxnSpPr>
          <p:nvPr/>
        </p:nvCxnSpPr>
        <p:spPr>
          <a:xfrm>
            <a:off x="2934511" y="408562"/>
            <a:ext cx="116732" cy="38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BB1BA2-0CE9-4B53-B848-752E7DF9DE8E}"/>
              </a:ext>
            </a:extLst>
          </p:cNvPr>
          <p:cNvCxnSpPr>
            <a:cxnSpLocks/>
          </p:cNvCxnSpPr>
          <p:nvPr/>
        </p:nvCxnSpPr>
        <p:spPr>
          <a:xfrm flipH="1">
            <a:off x="4970835" y="460443"/>
            <a:ext cx="295071" cy="625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A41B2-5696-428C-9937-D4F7E3CCB68A}"/>
              </a:ext>
            </a:extLst>
          </p:cNvPr>
          <p:cNvCxnSpPr>
            <a:cxnSpLocks/>
          </p:cNvCxnSpPr>
          <p:nvPr/>
        </p:nvCxnSpPr>
        <p:spPr>
          <a:xfrm flipH="1">
            <a:off x="1767194" y="1642101"/>
            <a:ext cx="755468" cy="248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49CAF5-7041-4ED5-909C-AD6E96341B87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288138" y="2204937"/>
            <a:ext cx="1101322" cy="343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1711025-5E5C-4807-B156-BAF6B11A4683}"/>
              </a:ext>
            </a:extLst>
          </p:cNvPr>
          <p:cNvSpPr/>
          <p:nvPr/>
        </p:nvSpPr>
        <p:spPr>
          <a:xfrm>
            <a:off x="2809695" y="226979"/>
            <a:ext cx="183182" cy="181583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2170F01-673F-40B1-BF96-966CEF39421F}"/>
              </a:ext>
            </a:extLst>
          </p:cNvPr>
          <p:cNvSpPr/>
          <p:nvPr/>
        </p:nvSpPr>
        <p:spPr>
          <a:xfrm>
            <a:off x="104956" y="2143328"/>
            <a:ext cx="183182" cy="181583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A610777-7536-4F00-BC09-E4D5704588C5}"/>
              </a:ext>
            </a:extLst>
          </p:cNvPr>
          <p:cNvSpPr/>
          <p:nvPr/>
        </p:nvSpPr>
        <p:spPr>
          <a:xfrm>
            <a:off x="104956" y="2457853"/>
            <a:ext cx="183182" cy="181583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917E9A-576F-4428-ACC6-5A5DDE5BE87A}"/>
              </a:ext>
            </a:extLst>
          </p:cNvPr>
          <p:cNvSpPr/>
          <p:nvPr/>
        </p:nvSpPr>
        <p:spPr>
          <a:xfrm>
            <a:off x="2521410" y="1542317"/>
            <a:ext cx="183182" cy="181583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AA7242-F1C6-4B3B-BBF0-9215868778C4}"/>
              </a:ext>
            </a:extLst>
          </p:cNvPr>
          <p:cNvCxnSpPr>
            <a:cxnSpLocks/>
          </p:cNvCxnSpPr>
          <p:nvPr/>
        </p:nvCxnSpPr>
        <p:spPr>
          <a:xfrm flipH="1">
            <a:off x="1514646" y="1255326"/>
            <a:ext cx="930541" cy="28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7F0209-971C-4A81-B9FB-353019B0A21A}"/>
              </a:ext>
            </a:extLst>
          </p:cNvPr>
          <p:cNvCxnSpPr>
            <a:cxnSpLocks/>
          </p:cNvCxnSpPr>
          <p:nvPr/>
        </p:nvCxnSpPr>
        <p:spPr>
          <a:xfrm flipH="1">
            <a:off x="1765942" y="1255326"/>
            <a:ext cx="679245" cy="26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3E329198-66FC-45F2-BA21-30C1D145E6DA}"/>
              </a:ext>
            </a:extLst>
          </p:cNvPr>
          <p:cNvSpPr/>
          <p:nvPr/>
        </p:nvSpPr>
        <p:spPr>
          <a:xfrm>
            <a:off x="2444352" y="1145194"/>
            <a:ext cx="183182" cy="181583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69F7B5-5EEF-4403-AC52-DB2089F23DCC}"/>
              </a:ext>
            </a:extLst>
          </p:cNvPr>
          <p:cNvSpPr/>
          <p:nvPr/>
        </p:nvSpPr>
        <p:spPr>
          <a:xfrm>
            <a:off x="5208710" y="288588"/>
            <a:ext cx="183182" cy="181583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1C81F3E-A5F7-435F-A6E7-6443F4B2346A}"/>
              </a:ext>
            </a:extLst>
          </p:cNvPr>
          <p:cNvCxnSpPr>
            <a:cxnSpLocks/>
          </p:cNvCxnSpPr>
          <p:nvPr/>
        </p:nvCxnSpPr>
        <p:spPr>
          <a:xfrm flipH="1">
            <a:off x="5577354" y="431260"/>
            <a:ext cx="295071" cy="625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139410-2D86-4D6D-9599-ADCEFA722AD3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71287" y="180061"/>
            <a:ext cx="323564" cy="10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ACF885A-48E8-4434-AA9A-261DCEF0E510}"/>
              </a:ext>
            </a:extLst>
          </p:cNvPr>
          <p:cNvSpPr/>
          <p:nvPr/>
        </p:nvSpPr>
        <p:spPr>
          <a:xfrm>
            <a:off x="97308" y="44081"/>
            <a:ext cx="273979" cy="271959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42DA65-B9EB-4E6F-BB57-85434A8F05E1}"/>
              </a:ext>
            </a:extLst>
          </p:cNvPr>
          <p:cNvSpPr/>
          <p:nvPr/>
        </p:nvSpPr>
        <p:spPr>
          <a:xfrm>
            <a:off x="-48097" y="-100520"/>
            <a:ext cx="548672" cy="561421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7B7C51-660C-4FDA-9BB6-AD60615F56C5}"/>
              </a:ext>
            </a:extLst>
          </p:cNvPr>
          <p:cNvCxnSpPr>
            <a:cxnSpLocks/>
          </p:cNvCxnSpPr>
          <p:nvPr/>
        </p:nvCxnSpPr>
        <p:spPr>
          <a:xfrm flipH="1">
            <a:off x="7538936" y="316040"/>
            <a:ext cx="827424" cy="120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8FA9A7FB-89A9-4A7C-9E74-93D207372301}"/>
              </a:ext>
            </a:extLst>
          </p:cNvPr>
          <p:cNvSpPr/>
          <p:nvPr/>
        </p:nvSpPr>
        <p:spPr>
          <a:xfrm>
            <a:off x="8343880" y="112665"/>
            <a:ext cx="273979" cy="271959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2EE2973-B3E2-4E10-9897-EAFA0D151262}"/>
              </a:ext>
            </a:extLst>
          </p:cNvPr>
          <p:cNvSpPr/>
          <p:nvPr/>
        </p:nvSpPr>
        <p:spPr>
          <a:xfrm>
            <a:off x="8198475" y="-31936"/>
            <a:ext cx="548672" cy="561421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388DF4-E25E-4581-8B1A-845ACC557728}"/>
              </a:ext>
            </a:extLst>
          </p:cNvPr>
          <p:cNvCxnSpPr>
            <a:cxnSpLocks/>
          </p:cNvCxnSpPr>
          <p:nvPr/>
        </p:nvCxnSpPr>
        <p:spPr>
          <a:xfrm flipH="1">
            <a:off x="8294466" y="316040"/>
            <a:ext cx="71896" cy="775835"/>
          </a:xfrm>
          <a:prstGeom prst="straightConnector1">
            <a:avLst/>
          </a:prstGeom>
          <a:ln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04EB1C1-D0C8-4409-A314-014E8F263C77}"/>
              </a:ext>
            </a:extLst>
          </p:cNvPr>
          <p:cNvCxnSpPr>
            <a:cxnSpLocks/>
          </p:cNvCxnSpPr>
          <p:nvPr/>
        </p:nvCxnSpPr>
        <p:spPr>
          <a:xfrm flipH="1">
            <a:off x="7808069" y="316040"/>
            <a:ext cx="558291" cy="155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0186669-55B4-4AD0-9D47-0FF49B16A0DD}"/>
              </a:ext>
            </a:extLst>
          </p:cNvPr>
          <p:cNvCxnSpPr>
            <a:cxnSpLocks/>
          </p:cNvCxnSpPr>
          <p:nvPr/>
        </p:nvCxnSpPr>
        <p:spPr>
          <a:xfrm>
            <a:off x="6643991" y="2548644"/>
            <a:ext cx="1387813" cy="317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28CCACDC-817B-4038-85CD-CE8AC4BDA5AE}"/>
              </a:ext>
            </a:extLst>
          </p:cNvPr>
          <p:cNvSpPr/>
          <p:nvPr/>
        </p:nvSpPr>
        <p:spPr>
          <a:xfrm>
            <a:off x="6460809" y="2457853"/>
            <a:ext cx="183182" cy="181583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285BFD2-DC70-4737-BCF1-B0B91878AC9E}"/>
              </a:ext>
            </a:extLst>
          </p:cNvPr>
          <p:cNvSpPr/>
          <p:nvPr/>
        </p:nvSpPr>
        <p:spPr>
          <a:xfrm>
            <a:off x="5849623" y="278860"/>
            <a:ext cx="183182" cy="181583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1DAEF07-C4F7-438B-B474-3681DEB1791A}"/>
              </a:ext>
            </a:extLst>
          </p:cNvPr>
          <p:cNvCxnSpPr>
            <a:cxnSpLocks/>
          </p:cNvCxnSpPr>
          <p:nvPr/>
        </p:nvCxnSpPr>
        <p:spPr>
          <a:xfrm flipV="1">
            <a:off x="6534541" y="1209473"/>
            <a:ext cx="973991" cy="11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9177330-26E8-4967-9FAB-EE0220EDCC06}"/>
              </a:ext>
            </a:extLst>
          </p:cNvPr>
          <p:cNvCxnSpPr>
            <a:cxnSpLocks/>
          </p:cNvCxnSpPr>
          <p:nvPr/>
        </p:nvCxnSpPr>
        <p:spPr>
          <a:xfrm>
            <a:off x="6534541" y="1326777"/>
            <a:ext cx="1094813" cy="43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FC0FE20-4811-4B3B-B0E5-9FF2557D5889}"/>
              </a:ext>
            </a:extLst>
          </p:cNvPr>
          <p:cNvCxnSpPr>
            <a:cxnSpLocks/>
          </p:cNvCxnSpPr>
          <p:nvPr/>
        </p:nvCxnSpPr>
        <p:spPr>
          <a:xfrm>
            <a:off x="6531674" y="1326777"/>
            <a:ext cx="976858" cy="907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1F80BD78-82DF-45EE-8F00-7565EB0AC9E0}"/>
              </a:ext>
            </a:extLst>
          </p:cNvPr>
          <p:cNvSpPr/>
          <p:nvPr/>
        </p:nvSpPr>
        <p:spPr>
          <a:xfrm>
            <a:off x="6353907" y="1220019"/>
            <a:ext cx="183182" cy="181583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9778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859100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Testing Results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Koji grown successfully at 32°C and 80% RH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Previous control system was unreliable, so only one batch was grown until a better control system could be integrated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lvl="2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E50FF-2A99-4714-A32B-7457B8E1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7304" y="428202"/>
            <a:ext cx="3425617" cy="2569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1011D8-D181-4EAE-BA8C-CAFC5DFD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26517" y="428202"/>
            <a:ext cx="3425617" cy="2569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BFFB7-F3F0-482E-A28F-B1C1D3EF1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95730" y="428202"/>
            <a:ext cx="3425616" cy="25692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78C27-3780-4409-A10F-BF702091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645" y="-2"/>
            <a:ext cx="3829137" cy="3421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2953F-D6A0-442B-B93A-63B66DB9A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20" y="-2"/>
            <a:ext cx="3829137" cy="34212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E11AA9-8536-4201-91D6-48BF71509A01}"/>
              </a:ext>
            </a:extLst>
          </p:cNvPr>
          <p:cNvCxnSpPr>
            <a:cxnSpLocks/>
          </p:cNvCxnSpPr>
          <p:nvPr/>
        </p:nvCxnSpPr>
        <p:spPr>
          <a:xfrm>
            <a:off x="741528" y="373039"/>
            <a:ext cx="792025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675CD1-AF8F-4983-A2D9-7235A7FC7AD1}"/>
              </a:ext>
            </a:extLst>
          </p:cNvPr>
          <p:cNvCxnSpPr>
            <a:cxnSpLocks/>
          </p:cNvCxnSpPr>
          <p:nvPr/>
        </p:nvCxnSpPr>
        <p:spPr>
          <a:xfrm>
            <a:off x="741528" y="2117678"/>
            <a:ext cx="792025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6730158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Testing Results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Two hour burn-in tests helped in characterizing the sensitivity of the environmental controls 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Location of temperature sensor affected the temp/humidity of each tray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Data collected with Omega OM-92 sensors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</a:t>
            </a: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9AF882-D794-4BF6-8488-FE7C09CDC640}"/>
              </a:ext>
            </a:extLst>
          </p:cNvPr>
          <p:cNvCxnSpPr>
            <a:cxnSpLocks/>
          </p:cNvCxnSpPr>
          <p:nvPr/>
        </p:nvCxnSpPr>
        <p:spPr>
          <a:xfrm flipH="1" flipV="1">
            <a:off x="4570665" y="373040"/>
            <a:ext cx="1335" cy="220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88E400-B173-4F46-B86C-0FE19CDBB2F9}"/>
              </a:ext>
            </a:extLst>
          </p:cNvPr>
          <p:cNvCxnSpPr>
            <a:cxnSpLocks/>
          </p:cNvCxnSpPr>
          <p:nvPr/>
        </p:nvCxnSpPr>
        <p:spPr>
          <a:xfrm flipH="1" flipV="1">
            <a:off x="4570665" y="2117678"/>
            <a:ext cx="1335" cy="220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C0E4CCC-B1AE-44F3-AA4D-BC56EFB78029}"/>
              </a:ext>
            </a:extLst>
          </p:cNvPr>
          <p:cNvSpPr/>
          <p:nvPr/>
        </p:nvSpPr>
        <p:spPr>
          <a:xfrm>
            <a:off x="4137209" y="421384"/>
            <a:ext cx="869585" cy="561421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32°C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A80B52-A204-40BB-BA39-955ABE2E1321}"/>
              </a:ext>
            </a:extLst>
          </p:cNvPr>
          <p:cNvSpPr/>
          <p:nvPr/>
        </p:nvSpPr>
        <p:spPr>
          <a:xfrm>
            <a:off x="4137209" y="2249515"/>
            <a:ext cx="869585" cy="561421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80% RH</a:t>
            </a:r>
          </a:p>
        </p:txBody>
      </p:sp>
    </p:spTree>
    <p:extLst>
      <p:ext uri="{BB962C8B-B14F-4D97-AF65-F5344CB8AC3E}">
        <p14:creationId xmlns:p14="http://schemas.microsoft.com/office/powerpoint/2010/main" val="30199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5447656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Testing Results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Temperature from 25°C (ambient) to 32°C in approximately 20 minutes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~0.5°C difference between each tray, based on air flow clearance inside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Temperature set to 32°C with bounds at +/-1°C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Adasd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</a:t>
            </a: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E16B21-7A2B-4567-8878-4FCBA5BB6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51" y="0"/>
            <a:ext cx="8066298" cy="34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28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066121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Testing Results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Humidity from 50-60% RH (ambient) to 80-90%RH in approximately 10 minutes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~10%RH variance between the top and bottom tray, based on air flow clearance inside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Humidity set to 80.5%RH +/- 1%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Bottom tray feels least amount of humidity, most likely due to bottom-most Condensation Shield (more testing necessary for optimization)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127EF-0EDC-46EE-BE01-89142D73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17" y="0"/>
            <a:ext cx="7323366" cy="34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63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647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Budget and Next Steps</a:t>
            </a:r>
            <a:endParaRPr sz="2800" dirty="0"/>
          </a:p>
        </p:txBody>
      </p:sp>
      <p:sp>
        <p:nvSpPr>
          <p:cNvPr id="1172" name="Google Shape;1172;p163"/>
          <p:cNvSpPr txBox="1">
            <a:spLocks noGrp="1"/>
          </p:cNvSpPr>
          <p:nvPr>
            <p:ph type="subTitle" idx="1"/>
          </p:nvPr>
        </p:nvSpPr>
        <p:spPr>
          <a:xfrm>
            <a:off x="311699" y="647444"/>
            <a:ext cx="5439020" cy="4026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sz="1800" b="1" dirty="0"/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Approximately 25% of the Fermentabot Project budget has been spent developing a fully functioning prototype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This includes 3D design, documentation, fabrication, assembly, and mechanical testing o two prototype Fermentabot units (1.1 and 2.0)</a:t>
            </a:r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400" dirty="0"/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Next development steps include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Improving mechanical seals on Environmental Chamber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Improving humidification unit water refill system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Software and hardware development</a:t>
            </a:r>
          </a:p>
          <a:p>
            <a:pPr marL="1257300" lvl="2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Creating, fabricating, and testing a circuit board</a:t>
            </a:r>
          </a:p>
          <a:p>
            <a:pPr marL="1257300" lvl="2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Creating an online user interface that can control the Fermentabot and collect data via wi-fi</a:t>
            </a:r>
          </a:p>
          <a:p>
            <a:pPr marL="1257300" lvl="2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Integrating the software/hardware development into the existing Fermentabot prototype</a:t>
            </a:r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400" b="1" dirty="0"/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B7B7B7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E5F4882-9D83-48EF-A8A6-B68E0E00C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107948"/>
              </p:ext>
            </p:extLst>
          </p:nvPr>
        </p:nvGraphicFramePr>
        <p:xfrm>
          <a:off x="5820694" y="1339656"/>
          <a:ext cx="3011606" cy="1320857"/>
        </p:xfrm>
        <a:graphic>
          <a:graphicData uri="http://schemas.openxmlformats.org/drawingml/2006/table">
            <a:tbl>
              <a:tblPr/>
              <a:tblGrid>
                <a:gridCol w="1767014">
                  <a:extLst>
                    <a:ext uri="{9D8B030D-6E8A-4147-A177-3AD203B41FA5}">
                      <a16:colId xmlns:a16="http://schemas.microsoft.com/office/drawing/2014/main" val="156763569"/>
                    </a:ext>
                  </a:extLst>
                </a:gridCol>
                <a:gridCol w="1244592">
                  <a:extLst>
                    <a:ext uri="{9D8B030D-6E8A-4147-A177-3AD203B41FA5}">
                      <a16:colId xmlns:a16="http://schemas.microsoft.com/office/drawing/2014/main" val="509788718"/>
                    </a:ext>
                  </a:extLst>
                </a:gridCol>
              </a:tblGrid>
              <a:tr h="252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MATERIAL PURCHASES: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2,160.93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77306"/>
                  </a:ext>
                </a:extLst>
              </a:tr>
              <a:tr h="24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Hours Worked (Eugene)</a:t>
                      </a:r>
                    </a:p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(approx. 4.75 full time weeks)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749606"/>
                  </a:ext>
                </a:extLst>
              </a:tr>
              <a:tr h="244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LABOR: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5,610.00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123055"/>
                  </a:ext>
                </a:extLst>
              </a:tr>
              <a:tr h="48145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BUDGET SPENT ON FERMENTABOT: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$ 7,770.93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177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49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5854669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Timeline Breakdown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Koji grown successfully at 32°C and 80% RH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Previous control system was unreliable, so only one batch was grown until a better control system could be integrated</a:t>
            </a:r>
          </a:p>
          <a:p>
            <a:pPr marL="171450" lvl="2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2B240-EDF5-4AC0-A3C8-CE7F9F72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519"/>
            <a:ext cx="9144000" cy="32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0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63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647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Options for Next Development Steps</a:t>
            </a:r>
            <a:endParaRPr sz="2800" dirty="0"/>
          </a:p>
        </p:txBody>
      </p:sp>
      <p:sp>
        <p:nvSpPr>
          <p:cNvPr id="1172" name="Google Shape;1172;p163"/>
          <p:cNvSpPr txBox="1">
            <a:spLocks noGrp="1"/>
          </p:cNvSpPr>
          <p:nvPr>
            <p:ph type="subTitle" idx="1"/>
          </p:nvPr>
        </p:nvSpPr>
        <p:spPr>
          <a:xfrm>
            <a:off x="311699" y="647444"/>
            <a:ext cx="5439020" cy="4026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sz="1800" b="1" dirty="0"/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No software integration: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As it stands, this Fermentabot prototype is a plug-and-play device – if you plug it into the wall, it will run a single recipe (32°C, 80%RH), until you unplug it, without any software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Copies of this prototype can be fabricated and sent to Diego ahead of the previously described timeline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400" dirty="0"/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Software integration: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Creating the PCB, online user interface, and software for running the Fermentabot will give users more control over recipe creation and data collection.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dirty="0"/>
              <a:t>Timeline will reflect previous slide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400" b="1" dirty="0"/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B7B7B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971E5-9B44-4DBA-90FD-7991EE30C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" t="13561" r="2650" b="4451"/>
          <a:stretch/>
        </p:blipFill>
        <p:spPr>
          <a:xfrm rot="16200000">
            <a:off x="5735578" y="1486615"/>
            <a:ext cx="3935893" cy="22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9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43"/>
          <p:cNvSpPr txBox="1"/>
          <p:nvPr/>
        </p:nvSpPr>
        <p:spPr>
          <a:xfrm>
            <a:off x="2108850" y="2005950"/>
            <a:ext cx="49263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Thank </a:t>
            </a:r>
            <a:r>
              <a:rPr lang="en-US" sz="3600" b="1" dirty="0"/>
              <a:t>Y</a:t>
            </a:r>
            <a:r>
              <a:rPr lang="en" sz="3600" b="1" dirty="0"/>
              <a:t>ou.</a:t>
            </a:r>
            <a:endParaRPr sz="3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63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647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Fermentabot Project Overview</a:t>
            </a:r>
            <a:endParaRPr sz="2800" dirty="0"/>
          </a:p>
        </p:txBody>
      </p:sp>
      <p:sp>
        <p:nvSpPr>
          <p:cNvPr id="1172" name="Google Shape;1172;p163"/>
          <p:cNvSpPr txBox="1">
            <a:spLocks noGrp="1"/>
          </p:cNvSpPr>
          <p:nvPr>
            <p:ph type="subTitle" idx="1"/>
          </p:nvPr>
        </p:nvSpPr>
        <p:spPr>
          <a:xfrm>
            <a:off x="311700" y="647444"/>
            <a:ext cx="8520600" cy="4026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Mechanical Specifications and Requirements</a:t>
            </a:r>
            <a:endParaRPr sz="1800" b="1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sz="1800" b="1" dirty="0"/>
          </a:p>
          <a:p>
            <a:pPr marL="342900" lvl="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b="1" dirty="0"/>
              <a:t>Housing and storage</a:t>
            </a:r>
            <a:endParaRPr lang="en" sz="1400" b="1" dirty="0">
              <a:solidFill>
                <a:srgbClr val="B7B7B7"/>
              </a:solidFill>
            </a:endParaRPr>
          </a:p>
          <a:p>
            <a:pPr marL="800100" lvl="1" indent="-34290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Insulated food storage box and perforated food pans/cotton cloth</a:t>
            </a:r>
            <a:br>
              <a:rPr lang="en-US" sz="1200" dirty="0"/>
            </a:br>
            <a:endParaRPr lang="en-US" sz="1200" b="1" dirty="0">
              <a:solidFill>
                <a:srgbClr val="B7B7B7"/>
              </a:solidFill>
            </a:endParaRPr>
          </a:p>
          <a:p>
            <a:pPr marL="34290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b="1" dirty="0"/>
              <a:t>An “Environmental Chamber” 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A device that can be attached/removed from the catering box and contains all the mechanical actuators such as heaters and fans.</a:t>
            </a:r>
            <a:br>
              <a:rPr lang="en-US" sz="1400" dirty="0"/>
            </a:br>
            <a:endParaRPr lang="en-US" sz="1400" dirty="0"/>
          </a:p>
          <a:p>
            <a:pPr marL="34290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b="1" dirty="0"/>
              <a:t>Air circulation heating/cooling system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12V Peltier Cooler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12V heating element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12V equipment-cooling fan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200" dirty="0"/>
          </a:p>
          <a:p>
            <a:pPr marL="34290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b="1" dirty="0"/>
              <a:t>Humidification system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External humidification cartridge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Miniature ultrasonic fogging technology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endParaRPr lang="en-US" sz="1400" dirty="0"/>
          </a:p>
          <a:p>
            <a:pPr marL="342900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400" b="1" dirty="0"/>
              <a:t>Control System</a:t>
            </a:r>
          </a:p>
          <a:p>
            <a:pPr marL="800100" lvl="1">
              <a:buClr>
                <a:schemeClr val="tx2">
                  <a:lumMod val="50000"/>
                </a:schemeClr>
              </a:buClr>
              <a:buSzPts val="1100"/>
              <a:buFont typeface="+mj-lt"/>
              <a:buAutoNum type="arabicParenR"/>
            </a:pPr>
            <a:r>
              <a:rPr lang="en-US" sz="1200" dirty="0"/>
              <a:t>Humidity and temperature control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8072576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Design Progress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Initial designs considered water heater/chillers for controlling ambient temperature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External enclosures were considered for any onboard electronics/power supplies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Off-the-shelf components were to be used whenever possible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OpenAg already had inventory of heating units, fans, tubing, chillers, pumps etc. for rapid prototyping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44F3E-4647-42D1-AB60-003ED36BD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879" r="7260"/>
          <a:stretch/>
        </p:blipFill>
        <p:spPr>
          <a:xfrm>
            <a:off x="236763" y="343953"/>
            <a:ext cx="2853419" cy="3008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95C8D-ECF7-4AE3-A1E7-39A838E030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81" r="14965"/>
          <a:stretch/>
        </p:blipFill>
        <p:spPr>
          <a:xfrm rot="5400000">
            <a:off x="3477444" y="654835"/>
            <a:ext cx="2286002" cy="2387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1CA70-71B7-42B8-B851-CEAFC25FD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82" b="51280"/>
          <a:stretch/>
        </p:blipFill>
        <p:spPr>
          <a:xfrm>
            <a:off x="6150709" y="538843"/>
            <a:ext cx="2894718" cy="268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8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7096806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Humidification Testing and Prototyping – Early Stage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The goal was to use various off-the-shelf humidification solutions</a:t>
            </a:r>
          </a:p>
          <a:p>
            <a:pPr marL="171450" lvl="5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Pressurized water through spray nozzles created too much direct condensation on the </a:t>
            </a:r>
            <a:r>
              <a:rPr lang="en-US" sz="1200" dirty="0" err="1">
                <a:solidFill>
                  <a:schemeClr val="dk2"/>
                </a:solidFill>
              </a:rPr>
              <a:t>koji</a:t>
            </a:r>
            <a:r>
              <a:rPr lang="en-US" sz="1200" dirty="0">
                <a:solidFill>
                  <a:schemeClr val="dk2"/>
                </a:solidFill>
              </a:rPr>
              <a:t> cloth</a:t>
            </a:r>
          </a:p>
          <a:p>
            <a:pPr marL="171450" lvl="5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Bottlecap humidifiers did not provide enough moisture to the system</a:t>
            </a:r>
          </a:p>
          <a:p>
            <a:pPr marL="171450" lvl="5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Iterative testing led to the selection of an ultrasonic fogger 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C73FE-5DE9-4763-B81C-2AF05C020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205" r="62390" b="52966"/>
          <a:stretch/>
        </p:blipFill>
        <p:spPr>
          <a:xfrm>
            <a:off x="6407594" y="0"/>
            <a:ext cx="2425684" cy="3449411"/>
          </a:xfrm>
          <a:prstGeom prst="rect">
            <a:avLst/>
          </a:prstGeom>
        </p:spPr>
      </p:pic>
      <p:pic>
        <p:nvPicPr>
          <p:cNvPr id="1026" name="Picture 2" descr="https://images-na.ssl-images-amazon.com/images/I/81xI9cimeXL._SL1500_.jpg">
            <a:extLst>
              <a:ext uri="{FF2B5EF4-FFF2-40B4-BE49-F238E27FC236}">
                <a16:creationId xmlns:a16="http://schemas.microsoft.com/office/drawing/2014/main" id="{FA5443D1-202E-4D08-9FB3-F91A4D0AE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255"/>
          <a:stretch/>
        </p:blipFill>
        <p:spPr bwMode="auto">
          <a:xfrm>
            <a:off x="4377691" y="494701"/>
            <a:ext cx="1263513" cy="24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D8974B-AF6D-4B33-B3C6-3A68DBAF63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794"/>
          <a:stretch/>
        </p:blipFill>
        <p:spPr>
          <a:xfrm rot="5400000">
            <a:off x="358393" y="-95284"/>
            <a:ext cx="2975333" cy="35304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DFAD36-65A6-4624-8844-AB78D86E22BF}"/>
              </a:ext>
            </a:extLst>
          </p:cNvPr>
          <p:cNvCxnSpPr>
            <a:cxnSpLocks/>
          </p:cNvCxnSpPr>
          <p:nvPr/>
        </p:nvCxnSpPr>
        <p:spPr>
          <a:xfrm>
            <a:off x="5397910" y="2424635"/>
            <a:ext cx="1855921" cy="73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1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7096806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Humidification Testing and Prototyping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Final selection: </a:t>
            </a:r>
            <a:r>
              <a:rPr lang="en-US" sz="1200" b="1" dirty="0">
                <a:solidFill>
                  <a:schemeClr val="dk2"/>
                </a:solidFill>
              </a:rPr>
              <a:t>FITNATE Ultrasonic Mist Maker</a:t>
            </a:r>
          </a:p>
          <a:p>
            <a:pPr marL="171450" lvl="5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Environmental Chamber design necessitated a combination of off-the-shelf and custom solutions</a:t>
            </a:r>
          </a:p>
          <a:p>
            <a:pPr marL="171450" lvl="5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Various designs were considered for integrating the humidifier and controlling humidity levels</a:t>
            </a:r>
          </a:p>
          <a:p>
            <a:pPr marL="171450" lvl="5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Testing showed that two units were necessary to reach required humidity levels</a:t>
            </a:r>
          </a:p>
          <a:p>
            <a:pPr marL="171450" lvl="5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2" name="_filtered-DE42CD7B-AC94-406C-B07B-F2E08296B0DA">
            <a:hlinkClick r:id="" action="ppaction://media"/>
            <a:extLst>
              <a:ext uri="{FF2B5EF4-FFF2-40B4-BE49-F238E27FC236}">
                <a16:creationId xmlns:a16="http://schemas.microsoft.com/office/drawing/2014/main" id="{C115220C-E9D0-4DAC-99E3-776813F01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942" b="25608"/>
          <a:stretch/>
        </p:blipFill>
        <p:spPr>
          <a:xfrm>
            <a:off x="2997108" y="281649"/>
            <a:ext cx="2894013" cy="2954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3C3B67-F11A-4947-988A-6CF5B7F0E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10779" y="508193"/>
            <a:ext cx="3287081" cy="2465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149AE-2D1C-4640-97FC-622288134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263189" y="481756"/>
            <a:ext cx="3361710" cy="25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8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72;p163">
            <a:extLst>
              <a:ext uri="{FF2B5EF4-FFF2-40B4-BE49-F238E27FC236}">
                <a16:creationId xmlns:a16="http://schemas.microsoft.com/office/drawing/2014/main" id="{D6D65660-7966-4E57-8C48-17F267690F85}"/>
              </a:ext>
            </a:extLst>
          </p:cNvPr>
          <p:cNvSpPr txBox="1">
            <a:spLocks/>
          </p:cNvSpPr>
          <p:nvPr/>
        </p:nvSpPr>
        <p:spPr>
          <a:xfrm>
            <a:off x="157025" y="3384389"/>
            <a:ext cx="7096806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Humidification Testing and Prototyping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Humidifier was integrated into Environmental Chamber so that it could be removed for maintenance and refilled automatically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Water use approximates 1 mL/min, or 2.2 L over the course of a 36hr fermentation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3" name="IMG_0694">
            <a:hlinkClick r:id="" action="ppaction://media"/>
            <a:extLst>
              <a:ext uri="{FF2B5EF4-FFF2-40B4-BE49-F238E27FC236}">
                <a16:creationId xmlns:a16="http://schemas.microsoft.com/office/drawing/2014/main" id="{199A3477-575A-4FEB-A13A-AF2ECF936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163" r="11290"/>
          <a:stretch/>
        </p:blipFill>
        <p:spPr>
          <a:xfrm>
            <a:off x="4050628" y="0"/>
            <a:ext cx="5093372" cy="3429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ECB6C-83E5-441E-9CD7-A9D010A9EA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94" r="13333"/>
          <a:stretch/>
        </p:blipFill>
        <p:spPr>
          <a:xfrm rot="16200000">
            <a:off x="239277" y="-239279"/>
            <a:ext cx="3414791" cy="38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8072576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Design Progress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khjkhgj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</a:t>
            </a: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124AC-04B2-4CDF-B723-41C6F50380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4548" y="7399"/>
            <a:ext cx="4973158" cy="34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8072576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Design Progress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sdfgsdg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</a:t>
            </a: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22606-D195-4523-B55C-4F26903A74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3034" y="-41296"/>
            <a:ext cx="3686716" cy="3357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09CFAA-0958-4760-9F37-B5C628AFEB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306" y="102882"/>
            <a:ext cx="2224057" cy="3281507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9F61F884-2ADA-4A45-9FE5-A518EDD9F95B}"/>
              </a:ext>
            </a:extLst>
          </p:cNvPr>
          <p:cNvSpPr/>
          <p:nvPr/>
        </p:nvSpPr>
        <p:spPr>
          <a:xfrm rot="16200000">
            <a:off x="5574891" y="477846"/>
            <a:ext cx="224178" cy="613536"/>
          </a:xfrm>
          <a:prstGeom prst="down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5E4CFB0-C87F-4D62-AB14-4D7C90F41311}"/>
              </a:ext>
            </a:extLst>
          </p:cNvPr>
          <p:cNvSpPr/>
          <p:nvPr/>
        </p:nvSpPr>
        <p:spPr>
          <a:xfrm rot="5400000">
            <a:off x="5545392" y="2059311"/>
            <a:ext cx="224178" cy="613536"/>
          </a:xfrm>
          <a:prstGeom prst="down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8072576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Design Progress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dfgsdfgChamber</a:t>
            </a:r>
            <a:r>
              <a:rPr lang="en-US" sz="1200" dirty="0">
                <a:solidFill>
                  <a:schemeClr val="dk2"/>
                </a:solidFill>
              </a:rPr>
              <a:t> </a:t>
            </a:r>
            <a:r>
              <a:rPr lang="en-US" sz="1200" dirty="0" err="1">
                <a:solidFill>
                  <a:schemeClr val="dk2"/>
                </a:solidFill>
              </a:rPr>
              <a:t>sdfgsdg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Asdads</a:t>
            </a:r>
            <a:endParaRPr lang="en-US" sz="1200" dirty="0">
              <a:solidFill>
                <a:schemeClr val="dk2"/>
              </a:solidFill>
            </a:endParaRPr>
          </a:p>
          <a:p>
            <a:pPr marL="171450" indent="-1714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asdad</a:t>
            </a:r>
            <a:endParaRPr lang="en-US" sz="1200" dirty="0">
              <a:solidFill>
                <a:schemeClr val="dk2"/>
              </a:solidFill>
            </a:endParaRP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66083-2B26-4A4B-894D-1E9E2066C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95"/>
          <a:stretch/>
        </p:blipFill>
        <p:spPr>
          <a:xfrm>
            <a:off x="383861" y="0"/>
            <a:ext cx="4063306" cy="3412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E8BB71-6071-4BE2-A728-DDBE68ACC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63" t="5769" r="16488" b="2420"/>
          <a:stretch/>
        </p:blipFill>
        <p:spPr>
          <a:xfrm>
            <a:off x="4617358" y="12784"/>
            <a:ext cx="4063305" cy="34281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penA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744</Words>
  <Application>Microsoft Office PowerPoint</Application>
  <PresentationFormat>On-screen Show (16:9)</PresentationFormat>
  <Paragraphs>157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Arial</vt:lpstr>
      <vt:lpstr>OpenAg</vt:lpstr>
      <vt:lpstr>Fermentabot Small-scale, digitally controlled fermentation for upcycling of food waste</vt:lpstr>
      <vt:lpstr>Fermentabot 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Budget and Next Steps</vt:lpstr>
      <vt:lpstr>PowerPoint Presentation</vt:lpstr>
      <vt:lpstr>Options for Next Development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Fermentabot Small-scale, digitally controlled fermentation for recycling of food waste</dc:title>
  <dc:creator>Open AG</dc:creator>
  <cp:lastModifiedBy>Open AG</cp:lastModifiedBy>
  <cp:revision>36</cp:revision>
  <dcterms:modified xsi:type="dcterms:W3CDTF">2019-01-25T23:42:43Z</dcterms:modified>
</cp:coreProperties>
</file>